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9" r:id="rId7"/>
    <p:sldId id="306" r:id="rId8"/>
    <p:sldId id="320" r:id="rId9"/>
    <p:sldId id="293" r:id="rId10"/>
    <p:sldId id="321" r:id="rId11"/>
    <p:sldId id="294" r:id="rId12"/>
    <p:sldId id="296" r:id="rId13"/>
    <p:sldId id="302" r:id="rId14"/>
    <p:sldId id="264" r:id="rId15"/>
    <p:sldId id="307" r:id="rId16"/>
    <p:sldId id="267" r:id="rId17"/>
    <p:sldId id="308" r:id="rId18"/>
    <p:sldId id="280" r:id="rId19"/>
    <p:sldId id="312" r:id="rId20"/>
    <p:sldId id="313" r:id="rId21"/>
    <p:sldId id="278" r:id="rId22"/>
    <p:sldId id="318" r:id="rId23"/>
    <p:sldId id="319" r:id="rId24"/>
    <p:sldId id="305" r:id="rId25"/>
    <p:sldId id="291" r:id="rId26"/>
    <p:sldId id="310" r:id="rId27"/>
    <p:sldId id="315" r:id="rId28"/>
    <p:sldId id="316" r:id="rId29"/>
    <p:sldId id="317" r:id="rId30"/>
    <p:sldId id="2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ạm Việt" initials="PV" lastIdx="1" clrIdx="0">
    <p:extLst>
      <p:ext uri="{19B8F6BF-5375-455C-9EA6-DF929625EA0E}">
        <p15:presenceInfo xmlns:p15="http://schemas.microsoft.com/office/powerpoint/2012/main" userId="f93eab04a091787a" providerId="Windows Live"/>
      </p:ext>
    </p:extLst>
  </p:cmAuthor>
  <p:cmAuthor id="2" name="Chun" initials="C" lastIdx="5" clrIdx="1">
    <p:extLst>
      <p:ext uri="{19B8F6BF-5375-455C-9EA6-DF929625EA0E}">
        <p15:presenceInfo xmlns:p15="http://schemas.microsoft.com/office/powerpoint/2012/main" userId="8f97fb9f3c0b4d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6T09:29:11.79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1-03T11:38:52.633" idx="5">
    <p:pos x="10" y="10"/>
    <p:text>Coi lại định nghĩa của Xception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1-03T11:37:42.872" idx="1">
    <p:pos x="10" y="10"/>
    <p:text>sửa lại bảng kết quả nha &lt;3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1-03T11:37:57.472" idx="2">
    <p:pos x="10" y="10"/>
    <p:text>Đưa link trang web vào kế bên luon &lt;3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1-03T11:38:33.470" idx="4">
    <p:pos x="10" y="10"/>
    <p:text>Đưa nguồn của a Cảnh nữa</p:text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328C-7881-45CB-AD4D-FCCB9D4EA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73BD2-399D-43AE-82C9-944D190F2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5D4AD-F970-4E11-9BD9-5ECF5523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4F7C9-14FB-4519-BBBB-3623CFC4E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C5BD7-0BB6-425E-8E50-E37B9D5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65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0D7F-1AFD-4D9D-8067-24549EB3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364A7C-9A2B-497C-B3A4-F625CC173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8019D-1AE8-4F8B-8212-28CC752FC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B7A46-BF2C-4352-AD52-35BA5985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DC93E-6386-4931-BEDE-9FBFC1D3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1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F14E73-A005-4BA1-AA78-BA2E01226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80CD7-1E5C-468E-9E34-7C0337B09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D1070-6101-4CFB-AA1C-3CFD982EE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87E97-DEDB-4869-92C3-088EA568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2F8AE-BA1B-4E79-BD2A-B4F86D98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89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D712-561A-4B4E-8F8A-615A0D3C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B285A-FB08-47D4-8168-8DCCD8F10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B2326-8B51-46D4-88EC-557A179A9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47A39-303E-4A66-B57A-CF08F2BB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DDD24-9B82-4CD8-81AF-4C9D70B34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0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B769-77B5-4BBE-A755-F003B8A9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23878-C1AB-43C3-814F-7384D22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5559-CAF2-4520-AE7E-F8D05A371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36FBC-EB74-42E0-81FE-34B2096B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F5535-D3A5-408D-94DA-A69C804BD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1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36AC-8C5A-459B-B18C-69E65193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90148-38AB-4704-907F-B4693014C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C208D-33E1-451D-B55C-7207071D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68566-19F1-407D-B4E4-81F09986A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1068E-BC7E-4EBF-B308-2DC2A4B8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C3BC4-1E3B-477B-BCAD-5C264B8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3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1221-BB41-4F41-A181-7F7757A8B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9632C-8CDD-4AC2-A2E2-D57E686D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B5264-E9E5-420A-BFF1-A7AA76748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2A05B-87DD-45C6-A241-E0813C51FD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A6BDB8-7340-4948-BF34-DEF0D7C69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250245-B2F6-4489-9519-6C95A86A5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32C1A5-CC28-483E-BED1-A3D6803B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C1F967-5578-43C3-8E85-74A9E517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1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6E70-A9C1-44C6-A83C-143070862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0C698-702C-4869-8752-40FF1C41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F60BED-F7FC-4D6C-9C6E-2DE85E14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0D08B-0ABA-48D1-A645-6814E47D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8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6291C-C4CB-42F8-916E-11726359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2E0BD-94EA-43EA-B3AE-750AD734C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013BE-11FB-4ACC-AE82-002D5010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8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29F6-85C7-4576-A21A-61693E51C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FF84D-2F04-400B-A248-BF947ECDA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68C7D-F91A-4A96-BDE3-3FF21E93C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D733E-BB45-479B-86B3-B76FC6B2A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926B6-F21A-4231-B7AD-6FC1EF362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0321C-BC32-48A0-82A2-CEA38BF1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72AE-73B5-40D9-9DD1-E5EA15FC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DA38CE-C59D-4437-800B-952452569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26229-3CDD-442B-9B03-D7A2F12E66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B248F-2BB2-4A6D-B98D-C09C6DFB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B2A66-D80C-40DC-818F-D92DC7F3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3CA23-0F19-40E6-A30B-8411986C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5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0288E-980C-4912-BFC0-BFCA2880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E0F7A-817D-4492-9C20-EDC1B2A7F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66279-05BE-4E08-80AC-50E3F2DB7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B5711-2C2A-4990-AB5B-C2BB8B1395AA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D502B-46B2-4AE3-944D-4E7685A51F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85600-F4CB-4573-BE93-5ECEF8829F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6803C-DA3D-45C3-A715-41A30BADD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3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omments" Target="../comments/commen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omments" Target="../comments/commen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omments" Target="../comments/commen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F5F45-8AD7-414A-8878-55EDDD509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9300" y="1500563"/>
            <a:ext cx="8153400" cy="74611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0000"/>
                </a:solidFill>
                <a:latin typeface="+mn-lt"/>
              </a:rPr>
              <a:t>BÁO CÁO TIỂU LUẬN CHUYÊN NGÀNH</a:t>
            </a:r>
          </a:p>
        </p:txBody>
      </p:sp>
      <p:pic>
        <p:nvPicPr>
          <p:cNvPr id="1026" name="Picture 2" descr="Khoa Công nghệ Thông tin">
            <a:extLst>
              <a:ext uri="{FF2B5EF4-FFF2-40B4-BE49-F238E27FC236}">
                <a16:creationId xmlns:a16="http://schemas.microsoft.com/office/drawing/2014/main" id="{38E48F1B-AE8D-4C15-A8C6-31EFFE98C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4" y="7938"/>
            <a:ext cx="5791203" cy="128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819DF2-5913-40EF-B26E-104104B67C32}"/>
              </a:ext>
            </a:extLst>
          </p:cNvPr>
          <p:cNvCxnSpPr>
            <a:cxnSpLocks/>
          </p:cNvCxnSpPr>
          <p:nvPr/>
        </p:nvCxnSpPr>
        <p:spPr>
          <a:xfrm>
            <a:off x="0" y="1466850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22937EA-0763-4B74-8836-A0F4F9BF0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7" y="120927"/>
            <a:ext cx="4248150" cy="1203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2BA273E-39A3-4685-9AF9-5CE92A273740}"/>
              </a:ext>
            </a:extLst>
          </p:cNvPr>
          <p:cNvSpPr txBox="1">
            <a:spLocks/>
          </p:cNvSpPr>
          <p:nvPr/>
        </p:nvSpPr>
        <p:spPr>
          <a:xfrm>
            <a:off x="2019300" y="2241654"/>
            <a:ext cx="8153400" cy="615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Đề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</a:t>
            </a:r>
            <a:r>
              <a:rPr lang="en-US" sz="36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tài</a:t>
            </a:r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82E51-F6B4-4BB4-8839-32A706B16F80}"/>
              </a:ext>
            </a:extLst>
          </p:cNvPr>
          <p:cNvSpPr txBox="1"/>
          <p:nvPr/>
        </p:nvSpPr>
        <p:spPr>
          <a:xfrm>
            <a:off x="1647825" y="2838445"/>
            <a:ext cx="88963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000" b="1">
                <a:solidFill>
                  <a:srgbClr val="0070C0"/>
                </a:solidFill>
              </a:rPr>
              <a:t>TÌM HIỂU HỌC SÂU CHO BÀI TOÁN PHÂN LOẠI ẢNH UNG THƯ VÚ</a:t>
            </a:r>
            <a:endParaRPr lang="en-US" sz="4000" b="1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C2A7A-89FB-426B-90B2-65E6FD80E52C}"/>
              </a:ext>
            </a:extLst>
          </p:cNvPr>
          <p:cNvSpPr txBox="1"/>
          <p:nvPr/>
        </p:nvSpPr>
        <p:spPr>
          <a:xfrm>
            <a:off x="1171573" y="4491115"/>
            <a:ext cx="391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GVHD : TS. </a:t>
            </a:r>
            <a:r>
              <a:rPr lang="en-US" sz="2400" b="1" err="1"/>
              <a:t>Nguyễn</a:t>
            </a:r>
            <a:r>
              <a:rPr lang="en-US" sz="2400" b="1"/>
              <a:t> </a:t>
            </a:r>
            <a:r>
              <a:rPr lang="en-US" sz="2400" b="1" err="1"/>
              <a:t>Thiên</a:t>
            </a:r>
            <a:r>
              <a:rPr lang="en-US" sz="2400" b="1"/>
              <a:t> </a:t>
            </a:r>
            <a:r>
              <a:rPr lang="en-US" sz="2400" b="1" err="1"/>
              <a:t>Bảo</a:t>
            </a:r>
            <a:endParaRPr lang="en-US" sz="2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B2F879-8AFE-4B9A-813C-625507CC1B74}"/>
              </a:ext>
            </a:extLst>
          </p:cNvPr>
          <p:cNvSpPr txBox="1"/>
          <p:nvPr/>
        </p:nvSpPr>
        <p:spPr>
          <a:xfrm>
            <a:off x="5333996" y="4493932"/>
            <a:ext cx="685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SVTH : Phạm </a:t>
            </a:r>
            <a:r>
              <a:rPr lang="en-US" sz="2400" b="1" err="1"/>
              <a:t>Quốc</a:t>
            </a:r>
            <a:r>
              <a:rPr lang="en-US" sz="2400" b="1"/>
              <a:t> Việt - 17110254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EE88E2-702E-40E6-8F70-BDD70FBDEFDD}"/>
              </a:ext>
            </a:extLst>
          </p:cNvPr>
          <p:cNvSpPr txBox="1"/>
          <p:nvPr/>
        </p:nvSpPr>
        <p:spPr>
          <a:xfrm>
            <a:off x="5333996" y="4972800"/>
            <a:ext cx="6781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	Nguyễn </a:t>
            </a:r>
            <a:r>
              <a:rPr lang="en-US" sz="2400" b="1" err="1"/>
              <a:t>Hùng</a:t>
            </a:r>
            <a:r>
              <a:rPr lang="en-US" sz="2400" b="1"/>
              <a:t> Duy - 17110112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C0AB9-F01F-4BC6-A6D0-CB7EC7010B5D}"/>
              </a:ext>
            </a:extLst>
          </p:cNvPr>
          <p:cNvSpPr txBox="1"/>
          <p:nvPr/>
        </p:nvSpPr>
        <p:spPr>
          <a:xfrm>
            <a:off x="5333997" y="5451668"/>
            <a:ext cx="669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	Đặng </a:t>
            </a:r>
            <a:r>
              <a:rPr lang="en-US" sz="2400" b="1" err="1"/>
              <a:t>Huỳnh</a:t>
            </a:r>
            <a:r>
              <a:rPr lang="en-US" sz="2400" b="1"/>
              <a:t> </a:t>
            </a:r>
            <a:r>
              <a:rPr lang="en-US" sz="2400" b="1" err="1"/>
              <a:t>Hoàng</a:t>
            </a:r>
            <a:r>
              <a:rPr lang="en-US" sz="2400" b="1"/>
              <a:t> Long - 17110173</a:t>
            </a:r>
          </a:p>
        </p:txBody>
      </p:sp>
      <p:pic>
        <p:nvPicPr>
          <p:cNvPr id="10" name="Picture 2" descr="Khoa Đào tạo Chất lượng cao">
            <a:extLst>
              <a:ext uri="{FF2B5EF4-FFF2-40B4-BE49-F238E27FC236}">
                <a16:creationId xmlns:a16="http://schemas.microsoft.com/office/drawing/2014/main" id="{D66EFFCF-41F1-4FA3-8A26-751F3CB2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325" y="104778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168D30-591B-4BDA-8820-A6ECEF759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68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44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Tổng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về học máy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học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sâu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66841" y="1217415"/>
            <a:ext cx="6874187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Xception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E7C7A2-8E8B-42DB-B819-B67F31F7665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90" y="1580588"/>
            <a:ext cx="5172174" cy="3696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006185-818C-47F4-947D-04B89C48D581}"/>
              </a:ext>
            </a:extLst>
          </p:cNvPr>
          <p:cNvSpPr txBox="1"/>
          <p:nvPr/>
        </p:nvSpPr>
        <p:spPr>
          <a:xfrm>
            <a:off x="6349266" y="5277412"/>
            <a:ext cx="5061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/>
              <a:t>Luồng</a:t>
            </a:r>
            <a:r>
              <a:rPr lang="en-US" sz="2600"/>
              <a:t> </a:t>
            </a:r>
            <a:r>
              <a:rPr lang="en-US" sz="2600" err="1"/>
              <a:t>đi</a:t>
            </a:r>
            <a:r>
              <a:rPr lang="en-US" sz="2600"/>
              <a:t> </a:t>
            </a:r>
            <a:r>
              <a:rPr lang="en-US" sz="2600" err="1"/>
              <a:t>của</a:t>
            </a:r>
            <a:r>
              <a:rPr lang="en-US" sz="2600"/>
              <a:t> </a:t>
            </a:r>
            <a:r>
              <a:rPr lang="en-US" sz="2600" err="1"/>
              <a:t>mô</a:t>
            </a:r>
            <a:r>
              <a:rPr lang="en-US" sz="2600"/>
              <a:t> </a:t>
            </a:r>
            <a:r>
              <a:rPr lang="en-US" sz="2600" err="1"/>
              <a:t>hình</a:t>
            </a:r>
            <a:r>
              <a:rPr lang="en-US" sz="2600"/>
              <a:t> </a:t>
            </a:r>
            <a:r>
              <a:rPr lang="en-US" sz="2600" err="1"/>
              <a:t>Xception</a:t>
            </a:r>
            <a:endParaRPr lang="en-US" sz="2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27BD45-DF51-40A7-97E0-818BC5EEF31B}"/>
              </a:ext>
            </a:extLst>
          </p:cNvPr>
          <p:cNvSpPr txBox="1"/>
          <p:nvPr/>
        </p:nvSpPr>
        <p:spPr>
          <a:xfrm>
            <a:off x="455080" y="2399072"/>
            <a:ext cx="5530273" cy="1650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7710" marR="307340" indent="-457200" algn="just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2600">
                <a:effectLst/>
                <a:ea typeface="Calibri" panose="020F0502020204030204" pitchFamily="34" charset="0"/>
              </a:rPr>
              <a:t>Mạng </a:t>
            </a:r>
            <a:r>
              <a:rPr lang="vi-VN" sz="2600">
                <a:effectLst/>
                <a:ea typeface="Calibri" panose="020F0502020204030204" pitchFamily="34" charset="0"/>
              </a:rPr>
              <a:t>neural tích hợp sâu</a:t>
            </a:r>
            <a:endParaRPr lang="en-US" sz="2600">
              <a:effectLst/>
              <a:ea typeface="Calibri" panose="020F0502020204030204" pitchFamily="34" charset="0"/>
            </a:endParaRPr>
          </a:p>
          <a:p>
            <a:pPr marL="727710" marR="307340" indent="-457200" algn="just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2600">
                <a:ea typeface="Calibri" panose="020F0502020204030204" pitchFamily="34" charset="0"/>
              </a:rPr>
              <a:t>Được phát triển bởi Google </a:t>
            </a:r>
            <a:r>
              <a:rPr lang="en-US" sz="2600">
                <a:effectLst/>
                <a:ea typeface="Calibri" panose="020F0502020204030204" pitchFamily="34" charset="0"/>
              </a:rPr>
              <a:t>[8]</a:t>
            </a:r>
          </a:p>
          <a:p>
            <a:pPr marL="270510" marR="307340" indent="269875" algn="just">
              <a:lnSpc>
                <a:spcPct val="115000"/>
              </a:lnSpc>
              <a:spcAft>
                <a:spcPts val="800"/>
              </a:spcAft>
            </a:pPr>
            <a:endParaRPr lang="en-US" sz="2600">
              <a:effectLst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249D92-EC1B-43E0-B348-A92CAD4F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10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59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Tổng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về học máy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học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sâu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66841" y="1217415"/>
            <a:ext cx="6874187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mạng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DenseNet</a:t>
            </a: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cnn14">
            <a:extLst>
              <a:ext uri="{FF2B5EF4-FFF2-40B4-BE49-F238E27FC236}">
                <a16:creationId xmlns:a16="http://schemas.microsoft.com/office/drawing/2014/main" id="{71904859-DC4C-4D1A-941E-AE7910D1A1E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929" y="2620664"/>
            <a:ext cx="5834228" cy="14133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B22A67-8D6E-48DF-B98C-985B8CFF4508}"/>
              </a:ext>
            </a:extLst>
          </p:cNvPr>
          <p:cNvSpPr txBox="1"/>
          <p:nvPr/>
        </p:nvSpPr>
        <p:spPr>
          <a:xfrm>
            <a:off x="6207972" y="4595290"/>
            <a:ext cx="39881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DenseNet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FEC79C-411B-49CA-A211-9037478D650B}"/>
              </a:ext>
            </a:extLst>
          </p:cNvPr>
          <p:cNvSpPr txBox="1"/>
          <p:nvPr/>
        </p:nvSpPr>
        <p:spPr>
          <a:xfrm>
            <a:off x="668275" y="2197324"/>
            <a:ext cx="403486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vi-VN" sz="2600">
                <a:effectLst/>
                <a:ea typeface="Calibri" panose="020F0502020204030204" pitchFamily="34" charset="0"/>
              </a:rPr>
              <a:t>DenseNet gồm các dense block và các transition layers</a:t>
            </a:r>
            <a:r>
              <a:rPr lang="en-US" sz="2600">
                <a:effectLst/>
                <a:ea typeface="Calibri" panose="020F0502020204030204" pitchFamily="34" charset="0"/>
              </a:rPr>
              <a:t> [9]</a:t>
            </a:r>
            <a:endParaRPr lang="en-US" sz="2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BD35F7-7225-4FE5-9AE9-2172B15BC0FF}"/>
              </a:ext>
            </a:extLst>
          </p:cNvPr>
          <p:cNvSpPr txBox="1"/>
          <p:nvPr/>
        </p:nvSpPr>
        <p:spPr>
          <a:xfrm>
            <a:off x="396150" y="4089959"/>
            <a:ext cx="4579117" cy="1472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7710" marR="307340" indent="-457200">
              <a:lnSpc>
                <a:spcPct val="115000"/>
              </a:lnSpc>
              <a:spcBef>
                <a:spcPts val="505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600">
                <a:ea typeface="Times New Roman" panose="02020603050405020304" pitchFamily="18" charset="0"/>
              </a:rPr>
              <a:t>N</a:t>
            </a:r>
            <a:r>
              <a:rPr lang="vi-VN" sz="2600">
                <a:effectLst/>
                <a:ea typeface="Times New Roman" panose="02020603050405020304" pitchFamily="18" charset="0"/>
              </a:rPr>
              <a:t>ếu có L </a:t>
            </a:r>
            <a:r>
              <a:rPr lang="en-US" sz="2600">
                <a:effectLst/>
                <a:ea typeface="Times New Roman" panose="02020603050405020304" pitchFamily="18" charset="0"/>
              </a:rPr>
              <a:t>layer</a:t>
            </a:r>
            <a:r>
              <a:rPr lang="vi-VN" sz="2600">
                <a:effectLst/>
                <a:ea typeface="Times New Roman" panose="02020603050405020304" pitchFamily="18" charset="0"/>
              </a:rPr>
              <a:t> thì sẽ có</a:t>
            </a:r>
            <a:r>
              <a:rPr lang="en-US" sz="2600">
                <a:effectLst/>
                <a:ea typeface="Times New Roman" panose="02020603050405020304" pitchFamily="18" charset="0"/>
              </a:rPr>
              <a:t> </a:t>
            </a:r>
            <a:r>
              <a:rPr lang="vi-VN" sz="2600">
                <a:effectLst/>
                <a:ea typeface="Times New Roman" panose="02020603050405020304" pitchFamily="18" charset="0"/>
              </a:rPr>
              <a:t>L(L+1)/2 connection. </a:t>
            </a:r>
            <a:r>
              <a:rPr lang="en-US" sz="2600">
                <a:ea typeface="Times New Roman" panose="02020603050405020304" pitchFamily="18" charset="0"/>
              </a:rPr>
              <a:t>[10]</a:t>
            </a:r>
            <a:endParaRPr lang="en-US" sz="2600">
              <a:effectLst/>
              <a:ea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39DA5A-F89F-4592-9B78-49692A0C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11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985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3923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Tổng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về học máy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học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sâu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66841" y="1217415"/>
            <a:ext cx="9853703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mạng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DenseNet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DenseNet121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D0F9F-EE9B-4525-A0F4-95106AFDEA04}"/>
              </a:ext>
            </a:extLst>
          </p:cNvPr>
          <p:cNvSpPr txBox="1"/>
          <p:nvPr/>
        </p:nvSpPr>
        <p:spPr>
          <a:xfrm>
            <a:off x="-1995083" y="4833217"/>
            <a:ext cx="1057181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err="1"/>
              <a:t>Cấu</a:t>
            </a:r>
            <a:r>
              <a:rPr lang="en-US" sz="2600"/>
              <a:t> </a:t>
            </a:r>
            <a:r>
              <a:rPr lang="en-US" sz="2600" err="1"/>
              <a:t>trúc</a:t>
            </a:r>
            <a:r>
              <a:rPr lang="en-US" sz="2600"/>
              <a:t> </a:t>
            </a:r>
            <a:r>
              <a:rPr lang="en-US" sz="2600" err="1"/>
              <a:t>của</a:t>
            </a:r>
            <a:r>
              <a:rPr lang="en-US" sz="2600"/>
              <a:t> </a:t>
            </a:r>
            <a:r>
              <a:rPr lang="en-US" sz="2600" err="1"/>
              <a:t>mô</a:t>
            </a:r>
            <a:r>
              <a:rPr lang="en-US" sz="2600"/>
              <a:t> </a:t>
            </a:r>
            <a:r>
              <a:rPr lang="en-US" sz="2600" err="1"/>
              <a:t>hình</a:t>
            </a:r>
            <a:r>
              <a:rPr lang="en-US" sz="2600"/>
              <a:t> DenseNet201 </a:t>
            </a:r>
          </a:p>
        </p:txBody>
      </p:sp>
      <p:pic>
        <p:nvPicPr>
          <p:cNvPr id="11" name="Picture 10" descr="Không có mô tả.">
            <a:extLst>
              <a:ext uri="{FF2B5EF4-FFF2-40B4-BE49-F238E27FC236}">
                <a16:creationId xmlns:a16="http://schemas.microsoft.com/office/drawing/2014/main" id="{CDF3270C-B789-49E9-9ADE-0063E4120D3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10" y="2268651"/>
            <a:ext cx="5314430" cy="20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Không có mô tả.">
            <a:extLst>
              <a:ext uri="{FF2B5EF4-FFF2-40B4-BE49-F238E27FC236}">
                <a16:creationId xmlns:a16="http://schemas.microsoft.com/office/drawing/2014/main" id="{D14B0B2C-BB76-477D-AE39-AC3711ADE0B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531" y="2424725"/>
            <a:ext cx="4602480" cy="1443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4F6F15-D50D-4C98-BC32-8CE8661EC246}"/>
              </a:ext>
            </a:extLst>
          </p:cNvPr>
          <p:cNvSpPr txBox="1"/>
          <p:nvPr/>
        </p:nvSpPr>
        <p:spPr>
          <a:xfrm>
            <a:off x="3831336" y="4760073"/>
            <a:ext cx="107042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err="1"/>
              <a:t>Cấu</a:t>
            </a:r>
            <a:r>
              <a:rPr lang="en-US" sz="2600"/>
              <a:t> </a:t>
            </a:r>
            <a:r>
              <a:rPr lang="en-US" sz="2600" err="1"/>
              <a:t>trúc</a:t>
            </a:r>
            <a:r>
              <a:rPr lang="en-US" sz="2600"/>
              <a:t> </a:t>
            </a:r>
            <a:r>
              <a:rPr lang="en-US" sz="2600" err="1"/>
              <a:t>của</a:t>
            </a:r>
            <a:r>
              <a:rPr lang="en-US" sz="2600"/>
              <a:t> </a:t>
            </a:r>
            <a:r>
              <a:rPr lang="en-US" sz="2600" err="1"/>
              <a:t>mô</a:t>
            </a:r>
            <a:r>
              <a:rPr lang="en-US" sz="2600"/>
              <a:t> </a:t>
            </a:r>
            <a:r>
              <a:rPr lang="en-US" sz="2600" err="1"/>
              <a:t>hình</a:t>
            </a:r>
            <a:r>
              <a:rPr lang="en-US" sz="2600"/>
              <a:t> DenseNet121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E8988-BCD4-4FB9-8672-CE12E583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12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3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III. Ứng dụng học sâu vào bài toán</a:t>
            </a: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66841" y="1217415"/>
            <a:ext cx="5036679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trình huấn luyện mô hình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6099919" y="1224269"/>
            <a:ext cx="5036679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trình chuẩn đoán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6F9B1-B3F2-458F-865F-6CDA53E98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0" y="2758539"/>
            <a:ext cx="5293029" cy="1954859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12D468E-48EA-401A-A687-0672482A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13</a:t>
            </a:fld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884" y="2460132"/>
            <a:ext cx="4004430" cy="281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0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4000" y="135414"/>
            <a:ext cx="6113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quả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848E125D-0CE4-472F-B8E9-DD36D178F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4" y="975825"/>
            <a:ext cx="10506031" cy="604533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2263DB-AD13-479C-B64A-DA5A7EA20B4F}"/>
              </a:ext>
            </a:extLst>
          </p:cNvPr>
          <p:cNvSpPr txBox="1">
            <a:spLocks/>
          </p:cNvSpPr>
          <p:nvPr/>
        </p:nvSpPr>
        <p:spPr>
          <a:xfrm>
            <a:off x="361744" y="2303004"/>
            <a:ext cx="10021808" cy="604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68C4E6-ACB5-4F13-904D-B7EC6963C177}"/>
              </a:ext>
            </a:extLst>
          </p:cNvPr>
          <p:cNvSpPr txBox="1">
            <a:spLocks/>
          </p:cNvSpPr>
          <p:nvPr/>
        </p:nvSpPr>
        <p:spPr>
          <a:xfrm>
            <a:off x="923826" y="3508771"/>
            <a:ext cx="4999990" cy="19828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DC1647-E607-4A50-909C-57421EE00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45" y="2014224"/>
            <a:ext cx="4310568" cy="2023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79A086-4BBB-4C0D-8F0F-27946F200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370" y="2303004"/>
            <a:ext cx="4034103" cy="1683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F4AD1C-F937-4E27-921B-31A17E6B74F2}"/>
              </a:ext>
            </a:extLst>
          </p:cNvPr>
          <p:cNvSpPr txBox="1"/>
          <p:nvPr/>
        </p:nvSpPr>
        <p:spPr>
          <a:xfrm>
            <a:off x="1524000" y="4601023"/>
            <a:ext cx="23792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Kaggle [11]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5BB54-D9BE-4064-A692-740626ACF88F}"/>
              </a:ext>
            </a:extLst>
          </p:cNvPr>
          <p:cNvSpPr txBox="1"/>
          <p:nvPr/>
        </p:nvSpPr>
        <p:spPr>
          <a:xfrm>
            <a:off x="7420992" y="4496846"/>
            <a:ext cx="23792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Jupyter [12]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B0BDAF-E4AB-48DE-BB11-49ADC6614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14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71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44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4000" y="135414"/>
            <a:ext cx="6113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quả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848E125D-0CE4-472F-B8E9-DD36D178F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4" y="975825"/>
            <a:ext cx="10506031" cy="604533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liệu BACH 2018 [13] :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03FC354-6389-4438-AB3C-7E394EA3CF30}"/>
              </a:ext>
            </a:extLst>
          </p:cNvPr>
          <p:cNvSpPr txBox="1">
            <a:spLocks/>
          </p:cNvSpPr>
          <p:nvPr/>
        </p:nvSpPr>
        <p:spPr>
          <a:xfrm>
            <a:off x="781784" y="1413437"/>
            <a:ext cx="10377447" cy="10784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400 ảnh: 4 loại, định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*.tiff, 2048 x 1536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EBAABE-27D5-48B4-AF73-2964B05599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71" y="3767063"/>
            <a:ext cx="5923815" cy="236138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22263DB-AD13-479C-B64A-DA5A7EA20B4F}"/>
              </a:ext>
            </a:extLst>
          </p:cNvPr>
          <p:cNvSpPr txBox="1">
            <a:spLocks/>
          </p:cNvSpPr>
          <p:nvPr/>
        </p:nvSpPr>
        <p:spPr>
          <a:xfrm>
            <a:off x="361744" y="2161977"/>
            <a:ext cx="10021808" cy="6045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liệu Yan Rui et. al. 2019 [14] :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68C4E6-ACB5-4F13-904D-B7EC6963C177}"/>
              </a:ext>
            </a:extLst>
          </p:cNvPr>
          <p:cNvSpPr txBox="1">
            <a:spLocks/>
          </p:cNvSpPr>
          <p:nvPr/>
        </p:nvSpPr>
        <p:spPr>
          <a:xfrm>
            <a:off x="923826" y="3508771"/>
            <a:ext cx="4999990" cy="19828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C73928-8034-4227-84CC-F506C9CB5006}"/>
              </a:ext>
            </a:extLst>
          </p:cNvPr>
          <p:cNvSpPr txBox="1"/>
          <p:nvPr/>
        </p:nvSpPr>
        <p:spPr>
          <a:xfrm>
            <a:off x="757876" y="2856285"/>
            <a:ext cx="1126405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3771: .tiff, 2048x1536 : </a:t>
            </a:r>
            <a:r>
              <a:rPr lang="en-US" sz="2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Normal (299 </a:t>
            </a:r>
            <a:r>
              <a:rPr lang="en-US" sz="260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2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Benign (1106 </a:t>
            </a:r>
            <a:r>
              <a:rPr lang="en-US" sz="260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2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), In Situ (1066 </a:t>
            </a:r>
            <a:r>
              <a:rPr lang="en-US" sz="260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2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 </a:t>
            </a:r>
            <a:r>
              <a:rPr lang="en-US" sz="260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Invasive (1300 </a:t>
            </a:r>
            <a:r>
              <a:rPr lang="en-US" sz="260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ảnh</a:t>
            </a:r>
            <a:r>
              <a:rPr lang="en-US" sz="26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D6420-65FE-44CA-9C2D-A3F10FD5D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15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60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4000" y="135414"/>
            <a:ext cx="6113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quả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848E125D-0CE4-472F-B8E9-DD36D178F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4" y="1044028"/>
            <a:ext cx="10506031" cy="604533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03FC354-6389-4438-AB3C-7E394EA3CF30}"/>
              </a:ext>
            </a:extLst>
          </p:cNvPr>
          <p:cNvSpPr txBox="1">
            <a:spLocks/>
          </p:cNvSpPr>
          <p:nvPr/>
        </p:nvSpPr>
        <p:spPr>
          <a:xfrm>
            <a:off x="923826" y="1564321"/>
            <a:ext cx="7759477" cy="1379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v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4171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4 loại, định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*.tiff, kích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2048 x 1536.</a:t>
            </a:r>
          </a:p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B45203-9728-456E-96EE-9933F8EC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16</a:t>
            </a:fld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369B7-E73B-42FF-B6D8-C15E0252F3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77" y="2625042"/>
            <a:ext cx="5162550" cy="3343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FA789-B5BD-4D61-84A3-988492C46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9524" y="3241917"/>
            <a:ext cx="440055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3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4000" y="135414"/>
            <a:ext cx="6113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quả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848E125D-0CE4-472F-B8E9-DD36D178F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744" y="975825"/>
            <a:ext cx="10506031" cy="604533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 số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thuật: 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668C4E6-ACB5-4F13-904D-B7EC6963C177}"/>
              </a:ext>
            </a:extLst>
          </p:cNvPr>
          <p:cNvSpPr txBox="1">
            <a:spLocks/>
          </p:cNvSpPr>
          <p:nvPr/>
        </p:nvSpPr>
        <p:spPr>
          <a:xfrm>
            <a:off x="923826" y="3508771"/>
            <a:ext cx="4999990" cy="19828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§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169460C-4569-48C4-BC40-0E091799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17</a:t>
            </a:fld>
            <a:endParaRPr lang="en-US" sz="2800">
              <a:solidFill>
                <a:srgbClr val="FF0000"/>
              </a:solidFill>
            </a:endParaRP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5C87A3CA-ED87-451C-952F-FF9EBC861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400097"/>
              </p:ext>
            </p:extLst>
          </p:nvPr>
        </p:nvGraphicFramePr>
        <p:xfrm>
          <a:off x="1384917" y="1950847"/>
          <a:ext cx="8611339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2586">
                  <a:extLst>
                    <a:ext uri="{9D8B030D-6E8A-4147-A177-3AD203B41FA5}">
                      <a16:colId xmlns:a16="http://schemas.microsoft.com/office/drawing/2014/main" val="855443908"/>
                    </a:ext>
                  </a:extLst>
                </a:gridCol>
                <a:gridCol w="4448753">
                  <a:extLst>
                    <a:ext uri="{9D8B030D-6E8A-4147-A177-3AD203B41FA5}">
                      <a16:colId xmlns:a16="http://schemas.microsoft.com/office/drawing/2014/main" val="2068075449"/>
                    </a:ext>
                  </a:extLst>
                </a:gridCol>
              </a:tblGrid>
              <a:tr h="458608">
                <a:tc>
                  <a:txBody>
                    <a:bodyPr/>
                    <a:lstStyle/>
                    <a:p>
                      <a:r>
                        <a:rPr lang="en-US" sz="2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thuộc</a:t>
                      </a:r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</a:t>
                      </a:r>
                      <a:endParaRPr lang="en-US" sz="2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kỹ</a:t>
                      </a:r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thuật</a:t>
                      </a:r>
                      <a:endParaRPr lang="en-US" sz="2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53102"/>
                  </a:ext>
                </a:extLst>
              </a:tr>
              <a:tr h="464978"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224x224 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525579"/>
                  </a:ext>
                </a:extLst>
              </a:tr>
              <a:tr h="464978"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612027"/>
                  </a:ext>
                </a:extLst>
              </a:tr>
              <a:tr h="464978"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192707"/>
                  </a:ext>
                </a:extLst>
              </a:tr>
              <a:tr h="464978"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Epochs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247932"/>
                  </a:ext>
                </a:extLst>
              </a:tr>
              <a:tr h="464978"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categorical_crossentropy</a:t>
                      </a:r>
                      <a:endParaRPr lang="en-US" sz="2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77529"/>
                  </a:ext>
                </a:extLst>
              </a:tr>
              <a:tr h="464978">
                <a:tc>
                  <a:txBody>
                    <a:bodyPr/>
                    <a:lstStyle/>
                    <a:p>
                      <a:r>
                        <a:rPr lang="en-US" sz="2600" b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Learning_rate</a:t>
                      </a:r>
                      <a:endParaRPr lang="en-US" sz="26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10e-6 - ReduceLROnPlateau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10369"/>
                  </a:ext>
                </a:extLst>
              </a:tr>
              <a:tr h="4649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92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97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quả</a:t>
            </a: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40715" y="1065015"/>
            <a:ext cx="5341479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Kết quả mô hình DenseNet121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790814" y="5218245"/>
            <a:ext cx="3029237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6096000" y="5166597"/>
            <a:ext cx="4359953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Độ chính xác và sai lệch</a:t>
            </a:r>
          </a:p>
        </p:txBody>
      </p:sp>
      <p:pic>
        <p:nvPicPr>
          <p:cNvPr id="18" name="Picture 1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857" y="1629475"/>
            <a:ext cx="6450670" cy="344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6" y="1771936"/>
            <a:ext cx="3648891" cy="36108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A1864-9269-4D43-8F5D-64393232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18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842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quả</a:t>
            </a: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40715" y="1065015"/>
            <a:ext cx="5341479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Kết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quả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hình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DenseNet201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790814" y="5218245"/>
            <a:ext cx="3029237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6365089" y="5218245"/>
            <a:ext cx="4013724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Đô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̣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chính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xác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lệch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A1864-9269-4D43-8F5D-64393232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19</a:t>
            </a:fld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D3B856-D198-4E6F-868E-AFA6C650993C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11" y="1942092"/>
            <a:ext cx="5943600" cy="307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34B493-FB00-4022-8126-0D0F13C2FEB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28" y="1748652"/>
            <a:ext cx="3932808" cy="3360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096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5F1141-362E-4856-AD23-4AD6F9472E95}"/>
              </a:ext>
            </a:extLst>
          </p:cNvPr>
          <p:cNvSpPr/>
          <p:nvPr/>
        </p:nvSpPr>
        <p:spPr>
          <a:xfrm>
            <a:off x="1260079" y="1069475"/>
            <a:ext cx="6999966" cy="65173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228D44-5032-4246-BF4F-CF807846BE93}"/>
              </a:ext>
            </a:extLst>
          </p:cNvPr>
          <p:cNvSpPr/>
          <p:nvPr/>
        </p:nvSpPr>
        <p:spPr>
          <a:xfrm>
            <a:off x="1260078" y="1915395"/>
            <a:ext cx="7044616" cy="651736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73E3DB-1E0E-4D4A-8FE0-C63D3F1201AC}"/>
              </a:ext>
            </a:extLst>
          </p:cNvPr>
          <p:cNvSpPr/>
          <p:nvPr/>
        </p:nvSpPr>
        <p:spPr>
          <a:xfrm>
            <a:off x="1272218" y="2790293"/>
            <a:ext cx="7044616" cy="1082417"/>
          </a:xfrm>
          <a:prstGeom prst="rect">
            <a:avLst/>
          </a:prstGeom>
          <a:noFill/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0E267E-35C2-48AC-A58B-6691DED62A1C}"/>
              </a:ext>
            </a:extLst>
          </p:cNvPr>
          <p:cNvSpPr/>
          <p:nvPr/>
        </p:nvSpPr>
        <p:spPr>
          <a:xfrm>
            <a:off x="1260078" y="4180885"/>
            <a:ext cx="7044616" cy="651736"/>
          </a:xfrm>
          <a:prstGeom prst="rect">
            <a:avLst/>
          </a:prstGeom>
          <a:noFill/>
          <a:ln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B69D9C06-B980-44E2-A3C0-448B20558571}"/>
              </a:ext>
            </a:extLst>
          </p:cNvPr>
          <p:cNvSpPr/>
          <p:nvPr/>
        </p:nvSpPr>
        <p:spPr>
          <a:xfrm rot="5400000">
            <a:off x="1372030" y="958998"/>
            <a:ext cx="657076" cy="868673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6257FE5B-409D-489A-885B-49AC20B8D9F7}"/>
              </a:ext>
            </a:extLst>
          </p:cNvPr>
          <p:cNvSpPr/>
          <p:nvPr/>
        </p:nvSpPr>
        <p:spPr>
          <a:xfrm rot="16200000">
            <a:off x="7541820" y="1797737"/>
            <a:ext cx="657076" cy="868673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17EB836E-E2A1-4559-BBF0-6640357262B6}"/>
              </a:ext>
            </a:extLst>
          </p:cNvPr>
          <p:cNvSpPr/>
          <p:nvPr/>
        </p:nvSpPr>
        <p:spPr>
          <a:xfrm rot="5400000">
            <a:off x="1371865" y="2675021"/>
            <a:ext cx="657076" cy="868673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3792965E-C109-46DE-AD87-ABE631ABE2F7}"/>
              </a:ext>
            </a:extLst>
          </p:cNvPr>
          <p:cNvSpPr/>
          <p:nvPr/>
        </p:nvSpPr>
        <p:spPr>
          <a:xfrm rot="16200000">
            <a:off x="7540962" y="4090673"/>
            <a:ext cx="657076" cy="868673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A4E44011-0DCF-4C3E-B087-753747A6C4E0}"/>
              </a:ext>
            </a:extLst>
          </p:cNvPr>
          <p:cNvSpPr txBox="1"/>
          <p:nvPr/>
        </p:nvSpPr>
        <p:spPr>
          <a:xfrm>
            <a:off x="1209278" y="1024264"/>
            <a:ext cx="57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3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A3D9B286-6150-47DD-A3ED-B62F1B12B883}"/>
              </a:ext>
            </a:extLst>
          </p:cNvPr>
          <p:cNvSpPr txBox="1"/>
          <p:nvPr/>
        </p:nvSpPr>
        <p:spPr>
          <a:xfrm>
            <a:off x="7798373" y="2073746"/>
            <a:ext cx="57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3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F83D8135-1489-4BA6-AD6A-90DB2A0FBDFD}"/>
              </a:ext>
            </a:extLst>
          </p:cNvPr>
          <p:cNvSpPr txBox="1"/>
          <p:nvPr/>
        </p:nvSpPr>
        <p:spPr>
          <a:xfrm>
            <a:off x="1221418" y="2742304"/>
            <a:ext cx="57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3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B643FC1-3D64-4AED-A463-6C1D1A5E1BB0}"/>
              </a:ext>
            </a:extLst>
          </p:cNvPr>
          <p:cNvSpPr txBox="1"/>
          <p:nvPr/>
        </p:nvSpPr>
        <p:spPr>
          <a:xfrm>
            <a:off x="7790879" y="4326075"/>
            <a:ext cx="57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3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910665-2522-421E-BA0A-EC47705BBDDA}"/>
              </a:ext>
            </a:extLst>
          </p:cNvPr>
          <p:cNvSpPr/>
          <p:nvPr/>
        </p:nvSpPr>
        <p:spPr>
          <a:xfrm>
            <a:off x="1273776" y="5096177"/>
            <a:ext cx="7044615" cy="651736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480A15F9-7429-476C-A135-3D8256CCC29F}"/>
              </a:ext>
            </a:extLst>
          </p:cNvPr>
          <p:cNvSpPr/>
          <p:nvPr/>
        </p:nvSpPr>
        <p:spPr>
          <a:xfrm rot="5400000">
            <a:off x="1365022" y="4958141"/>
            <a:ext cx="657076" cy="868673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sp>
        <p:nvSpPr>
          <p:cNvPr id="33" name="TextBox 56">
            <a:extLst>
              <a:ext uri="{FF2B5EF4-FFF2-40B4-BE49-F238E27FC236}">
                <a16:creationId xmlns:a16="http://schemas.microsoft.com/office/drawing/2014/main" id="{C81683DF-8A88-4B3D-9480-6DF7098F3C96}"/>
              </a:ext>
            </a:extLst>
          </p:cNvPr>
          <p:cNvSpPr txBox="1"/>
          <p:nvPr/>
        </p:nvSpPr>
        <p:spPr>
          <a:xfrm>
            <a:off x="1208422" y="5011716"/>
            <a:ext cx="57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3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58">
            <a:extLst>
              <a:ext uri="{FF2B5EF4-FFF2-40B4-BE49-F238E27FC236}">
                <a16:creationId xmlns:a16="http://schemas.microsoft.com/office/drawing/2014/main" id="{E0DDE1FF-BC24-4DF0-B2D8-F62CE161A8AC}"/>
              </a:ext>
            </a:extLst>
          </p:cNvPr>
          <p:cNvSpPr txBox="1"/>
          <p:nvPr/>
        </p:nvSpPr>
        <p:spPr>
          <a:xfrm>
            <a:off x="5278419" y="5468135"/>
            <a:ext cx="570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3200" b="1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3200" b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335B6780-F5E9-411A-84EE-0E54338DA232}"/>
              </a:ext>
            </a:extLst>
          </p:cNvPr>
          <p:cNvSpPr txBox="1"/>
          <p:nvPr/>
        </p:nvSpPr>
        <p:spPr>
          <a:xfrm>
            <a:off x="1840513" y="1155429"/>
            <a:ext cx="583909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về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ung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thư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vú</a:t>
            </a:r>
            <a:endParaRPr lang="ko-KR" altLang="en-US" sz="2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47">
            <a:extLst>
              <a:ext uri="{FF2B5EF4-FFF2-40B4-BE49-F238E27FC236}">
                <a16:creationId xmlns:a16="http://schemas.microsoft.com/office/drawing/2014/main" id="{59B54001-9A97-4065-8148-0721CF5BE766}"/>
              </a:ext>
            </a:extLst>
          </p:cNvPr>
          <p:cNvSpPr txBox="1"/>
          <p:nvPr/>
        </p:nvSpPr>
        <p:spPr>
          <a:xfrm>
            <a:off x="2108832" y="1973291"/>
            <a:ext cx="5320055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về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sâu</a:t>
            </a:r>
            <a:endParaRPr lang="ko-KR" altLang="en-US" sz="2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DD016CAA-65B7-4B16-A6C0-164BF6DA870A}"/>
              </a:ext>
            </a:extLst>
          </p:cNvPr>
          <p:cNvSpPr txBox="1"/>
          <p:nvPr/>
        </p:nvSpPr>
        <p:spPr>
          <a:xfrm>
            <a:off x="1109936" y="2853518"/>
            <a:ext cx="7015481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 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sâu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phân loại </a:t>
            </a:r>
          </a:p>
          <a:p>
            <a:pPr algn="ctr"/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ảnh ung thư vú</a:t>
            </a:r>
            <a:endParaRPr lang="ko-KR" altLang="en-US" sz="2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49">
            <a:extLst>
              <a:ext uri="{FF2B5EF4-FFF2-40B4-BE49-F238E27FC236}">
                <a16:creationId xmlns:a16="http://schemas.microsoft.com/office/drawing/2014/main" id="{AF6C93DB-F1AF-46DD-A2A4-0666E4B9A754}"/>
              </a:ext>
            </a:extLst>
          </p:cNvPr>
          <p:cNvSpPr txBox="1"/>
          <p:nvPr/>
        </p:nvSpPr>
        <p:spPr>
          <a:xfrm>
            <a:off x="1617299" y="4260531"/>
            <a:ext cx="610887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nghiệm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</a:t>
            </a:r>
            <a:endParaRPr lang="ko-KR" altLang="en-US" sz="2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68">
            <a:extLst>
              <a:ext uri="{FF2B5EF4-FFF2-40B4-BE49-F238E27FC236}">
                <a16:creationId xmlns:a16="http://schemas.microsoft.com/office/drawing/2014/main" id="{D7297286-82B7-4994-88CF-F6B397C7DD8E}"/>
              </a:ext>
            </a:extLst>
          </p:cNvPr>
          <p:cNvSpPr txBox="1"/>
          <p:nvPr/>
        </p:nvSpPr>
        <p:spPr>
          <a:xfrm>
            <a:off x="1874977" y="5146255"/>
            <a:ext cx="5839097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Demo,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và Hướng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26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600" b="1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endParaRPr lang="ko-KR" altLang="en-US" sz="26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50" name="Picture 2" descr="Phòng Truyền thông">
            <a:extLst>
              <a:ext uri="{FF2B5EF4-FFF2-40B4-BE49-F238E27FC236}">
                <a16:creationId xmlns:a16="http://schemas.microsoft.com/office/drawing/2014/main" id="{62A062C3-B98F-4051-BC4B-253B4F10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8" y="93101"/>
            <a:ext cx="1056868" cy="111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946034C3-6367-4880-A0FC-94EEF6902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84" y="249584"/>
            <a:ext cx="5905696" cy="746114"/>
          </a:xfrm>
        </p:spPr>
        <p:txBody>
          <a:bodyPr>
            <a:normAutofit/>
          </a:bodyPr>
          <a:lstStyle/>
          <a:p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40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2058" name="Picture 10" descr="Image result for machine learning icon | Voip solutions, Professional  website design, Online branding">
            <a:extLst>
              <a:ext uri="{FF2B5EF4-FFF2-40B4-BE49-F238E27FC236}">
                <a16:creationId xmlns:a16="http://schemas.microsoft.com/office/drawing/2014/main" id="{963D1F9C-CC6A-4E4F-B896-6A92ECCF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254" y="412834"/>
            <a:ext cx="4522207" cy="541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B291-A9D0-421F-82C3-6674AF54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31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quả</a:t>
            </a: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40715" y="1065015"/>
            <a:ext cx="5341479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Kết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quả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hình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Xception</a:t>
            </a: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790814" y="5218245"/>
            <a:ext cx="3029237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5465738" y="5124380"/>
            <a:ext cx="4945879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Đô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̣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chính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xác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lệch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5A1864-9269-4D43-8F5D-64393232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20</a:t>
            </a:fld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DA0BC1-50B9-4EC1-B621-C9FB4D67907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878" y="1678071"/>
            <a:ext cx="5943600" cy="307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75CED7-4EC1-4BA5-BE64-252B4EEF75AC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8" y="1714437"/>
            <a:ext cx="4164818" cy="3350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585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quả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413435" y="1441808"/>
            <a:ext cx="10207038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Kết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quả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DenseNet201, DenseNet121,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Xception</a:t>
            </a: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D8CE5D-5159-40D5-9D5C-9643412DD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96" y="2758450"/>
            <a:ext cx="10287987" cy="19550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9BD7FF-2946-4493-BCAA-6F7FEA66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21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quả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88241" y="995126"/>
            <a:ext cx="10207038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Winform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9BD7FF-2946-4493-BCAA-6F7FEA66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22</a:t>
            </a:fld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90D247-4311-4EA8-95E4-98033E1AFD3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660524" y="1725308"/>
            <a:ext cx="8651875" cy="41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IV.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Thực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nghiệm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kết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quả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88241" y="995126"/>
            <a:ext cx="10207038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9BD7FF-2946-4493-BCAA-6F7FEA66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23</a:t>
            </a:fld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7986CB-05B7-4784-A5BD-7D64BDD29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880" y="1585410"/>
            <a:ext cx="8661399" cy="427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4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V. Demo</a:t>
            </a: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emo Icon of Line style - Available in SVG, PNG, EPS, AI &amp; Icon fonts">
            <a:extLst>
              <a:ext uri="{FF2B5EF4-FFF2-40B4-BE49-F238E27FC236}">
                <a16:creationId xmlns:a16="http://schemas.microsoft.com/office/drawing/2014/main" id="{E7A12871-08BA-4869-9E59-9275D9D4CF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emo Icon of Line style - Available in SVG, PNG, EPS, AI &amp; Icon fonts">
            <a:extLst>
              <a:ext uri="{FF2B5EF4-FFF2-40B4-BE49-F238E27FC236}">
                <a16:creationId xmlns:a16="http://schemas.microsoft.com/office/drawing/2014/main" id="{4A34290B-F1AD-48CC-811B-B7B35CE67F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DCF76-425E-4558-8BAF-6E629A78C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50" y="1119183"/>
            <a:ext cx="5603240" cy="47904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775B7-DFA6-46CF-B46C-FAB48DAA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24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80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6817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8" y="144841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V. Tổng kết</a:t>
            </a: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65225" y="1074524"/>
            <a:ext cx="3347216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Kết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quả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đạt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được</a:t>
            </a: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6409513" y="3788133"/>
            <a:ext cx="5626336" cy="748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tạo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được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ứng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dụng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mobile.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131974" y="3076519"/>
            <a:ext cx="3347216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điểm</a:t>
            </a: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726482" y="2052981"/>
            <a:ext cx="9893991" cy="13271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Hiểu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vê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bệnh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học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ung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vú.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Áp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dụng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học sâu vào bài toán chuẩn đoán bệnh ung thư vú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Tạo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ra 2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ứng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dụng: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một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va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̀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một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Winform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Application.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6271402" y="3062377"/>
            <a:ext cx="3347216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Nhược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điểm</a:t>
            </a: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722388" y="3531688"/>
            <a:ext cx="5060101" cy="1702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Dữ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liệu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đầu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tốt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ít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liệu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thô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Huấn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luyện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được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hình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chính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xác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với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tỷ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lê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̣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đối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(89%)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cả 3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hình.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803B4-C35D-4B9B-8859-1CE469F4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b="1" smtClean="0">
                <a:solidFill>
                  <a:srgbClr val="FF0000"/>
                </a:solidFill>
              </a:rPr>
              <a:t>25</a:t>
            </a:fld>
            <a:endParaRPr 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93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993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8" y="144841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V. Hướng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phát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triển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65225" y="1074524"/>
            <a:ext cx="3347216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726482" y="1343036"/>
            <a:ext cx="9893991" cy="37348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các tham số ở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ứng dụng trên mobile để người dùng có thể sử dụng tiện lợi hơn.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liệu.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Áp dụng vào việc phân loại các loại hình ảnh bệnh khác.</a:t>
            </a: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AECAA-7A5B-4601-B3E2-26348835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26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3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993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726482" y="1343036"/>
            <a:ext cx="9893991" cy="4152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AECAA-7A5B-4601-B3E2-26348835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27</a:t>
            </a:fld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DEB6F-B1B7-4A46-8737-335A5D489797}"/>
              </a:ext>
            </a:extLst>
          </p:cNvPr>
          <p:cNvSpPr txBox="1"/>
          <p:nvPr/>
        </p:nvSpPr>
        <p:spPr>
          <a:xfrm>
            <a:off x="1523998" y="144841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Tài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liệu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tham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khảo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EAA6D-C1B6-4583-9F69-05E77A77B76D}"/>
              </a:ext>
            </a:extLst>
          </p:cNvPr>
          <p:cNvSpPr txBox="1"/>
          <p:nvPr/>
        </p:nvSpPr>
        <p:spPr>
          <a:xfrm>
            <a:off x="726482" y="1251752"/>
            <a:ext cx="1045789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[1] https://benhvienungbuouhanoi.vn/kien-thuc-ung-thu-1/tong-quan-ung-thu-vu.html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[2] https://www.uicc.org/news/globocan-2020-new-cancer-data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[3] GLOBALCAN 2020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[4] https://vi.wikipedia.org/wiki/Học_máy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[5] https://vi.wikipedia.org/wiki/Học_sâu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659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993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726482" y="1343036"/>
            <a:ext cx="9893991" cy="4152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AECAA-7A5B-4601-B3E2-26348835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28</a:t>
            </a:fld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DEB6F-B1B7-4A46-8737-335A5D489797}"/>
              </a:ext>
            </a:extLst>
          </p:cNvPr>
          <p:cNvSpPr txBox="1"/>
          <p:nvPr/>
        </p:nvSpPr>
        <p:spPr>
          <a:xfrm>
            <a:off x="1523998" y="144841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Tài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liệu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tham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khảo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EAA6D-C1B6-4583-9F69-05E77A77B76D}"/>
              </a:ext>
            </a:extLst>
          </p:cNvPr>
          <p:cNvSpPr txBox="1"/>
          <p:nvPr/>
        </p:nvSpPr>
        <p:spPr>
          <a:xfrm>
            <a:off x="637705" y="1508632"/>
            <a:ext cx="1045789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[6] https://topdev.vn/blog/thuat-toan-cnn-convolutional-neural-network/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[7] https://pbcquoc.github.io/cnn/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[8] https://www.youtube.com/watch?v=nMBCSroJ7bY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[9] https://viblo.asia/p/computer-vision-object-detection-nhan-dien-vat-the-chi-voi-10-dong-code-su-dung-imageai-naQZRbdjZvx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[10] https://dlapplications.github.io/2018-07-06-CNN/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051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326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726482" y="1343036"/>
            <a:ext cx="9893991" cy="41522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AECAA-7A5B-4601-B3E2-26348835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29</a:t>
            </a:fld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FDEB6F-B1B7-4A46-8737-335A5D489797}"/>
              </a:ext>
            </a:extLst>
          </p:cNvPr>
          <p:cNvSpPr txBox="1"/>
          <p:nvPr/>
        </p:nvSpPr>
        <p:spPr>
          <a:xfrm>
            <a:off x="1523998" y="144841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Tài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liệu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tham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khảo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5EAA6D-C1B6-4583-9F69-05E77A77B76D}"/>
              </a:ext>
            </a:extLst>
          </p:cNvPr>
          <p:cNvSpPr txBox="1"/>
          <p:nvPr/>
        </p:nvSpPr>
        <p:spPr>
          <a:xfrm>
            <a:off x="637706" y="1508632"/>
            <a:ext cx="105215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[11] https://timviec365.vn/blog/kaggle-la-gi-new9205.html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[12] https://allaravel.com/blog/jupyter-notebook-cong-cu-khong-thieu-khi-hoc-python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[13] https://iciar2018-challenge.grandchallenge.org/evaluation/challenge/leaderboard/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[14] http://ear.ict.ac.cn/?page_id=1616</a:t>
            </a:r>
          </a:p>
          <a:p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89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EB678-7F55-4743-B6AB-142848619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487" y="1077682"/>
            <a:ext cx="10190374" cy="1153651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Ung thư vú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600">
                <a:latin typeface="Arial" panose="020B0604020202020204" pitchFamily="34" charset="0"/>
                <a:cs typeface="Arial" panose="020B0604020202020204" pitchFamily="34" charset="0"/>
              </a:rPr>
              <a:t>phổ biến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và </a:t>
            </a:r>
            <a:r>
              <a:rPr lang="vi-VN" sz="2600">
                <a:latin typeface="Arial" panose="020B0604020202020204" pitchFamily="34" charset="0"/>
                <a:cs typeface="Arial" panose="020B0604020202020204" pitchFamily="34" charset="0"/>
              </a:rPr>
              <a:t>tỷ lệ tử vong cao nhất ở phụ nữ trên toàn thế giới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. [1]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187" y="60875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4000" y="135414"/>
            <a:ext cx="6113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Tổng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ung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thư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vú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F759A4-64A2-4DE7-B875-E4A795A28E18}"/>
              </a:ext>
            </a:extLst>
          </p:cNvPr>
          <p:cNvSpPr txBox="1">
            <a:spLocks/>
          </p:cNvSpPr>
          <p:nvPr/>
        </p:nvSpPr>
        <p:spPr>
          <a:xfrm>
            <a:off x="452487" y="3062853"/>
            <a:ext cx="3483787" cy="462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Hiện trạng 2020 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E665BC-47E8-47DA-BAD3-0704B3EDAD30}"/>
              </a:ext>
            </a:extLst>
          </p:cNvPr>
          <p:cNvSpPr txBox="1">
            <a:spLocks/>
          </p:cNvSpPr>
          <p:nvPr/>
        </p:nvSpPr>
        <p:spPr>
          <a:xfrm>
            <a:off x="1000813" y="3624420"/>
            <a:ext cx="4546547" cy="5616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2.261.419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ca.[2]</a:t>
            </a:r>
            <a:endParaRPr lang="vi-VN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43F93EC-BF8D-493A-AF2B-5D17F7FE2CD0}"/>
              </a:ext>
            </a:extLst>
          </p:cNvPr>
          <p:cNvSpPr txBox="1">
            <a:spLocks/>
          </p:cNvSpPr>
          <p:nvPr/>
        </p:nvSpPr>
        <p:spPr>
          <a:xfrm>
            <a:off x="452487" y="2157409"/>
            <a:ext cx="10190374" cy="6773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~ 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triệu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hợp/năm. [1]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844D65-D832-45B3-8FBD-8C0720AE469C}"/>
              </a:ext>
            </a:extLst>
          </p:cNvPr>
          <p:cNvSpPr txBox="1">
            <a:spLocks/>
          </p:cNvSpPr>
          <p:nvPr/>
        </p:nvSpPr>
        <p:spPr>
          <a:xfrm>
            <a:off x="1000813" y="4284918"/>
            <a:ext cx="4259164" cy="16194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Nam: 21.555 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ca, tử vong 9.345 ca, tỷ lệ 43% .[2]</a:t>
            </a:r>
            <a:endParaRPr lang="en-US" sz="2600">
              <a:latin typeface="+mn-lt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endParaRPr lang="vi-VN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861" y="917385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2371D3-15FF-42ED-AA36-B8F5151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3</a:t>
            </a:fld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829" y="1932110"/>
            <a:ext cx="4393636" cy="29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32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53339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5+ mẫu slide cảm ơn powerpoint đẹp cho bài thuyết trình chuyên nghiệp">
            <a:extLst>
              <a:ext uri="{FF2B5EF4-FFF2-40B4-BE49-F238E27FC236}">
                <a16:creationId xmlns:a16="http://schemas.microsoft.com/office/drawing/2014/main" id="{41BBD860-663A-410A-B90E-250C92981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168848"/>
            <a:ext cx="10261600" cy="446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E7BE-A065-45A3-AAD2-6206F9990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30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30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4000" y="135414"/>
            <a:ext cx="6113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Tổng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ung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thư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vú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D882F39-7C3F-4F14-B5AE-8B6FEA338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486" y="1102727"/>
            <a:ext cx="10506031" cy="1024697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050" name="Picture 2" descr="Hướng dẫn sử dụng kính hiển vi cho người mới bắt đầu">
            <a:extLst>
              <a:ext uri="{FF2B5EF4-FFF2-40B4-BE49-F238E27FC236}">
                <a16:creationId xmlns:a16="http://schemas.microsoft.com/office/drawing/2014/main" id="{65876EF5-396C-4443-9231-86964340E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51" y="2113758"/>
            <a:ext cx="2760483" cy="27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7C4C1F-844A-47BE-87C2-CEF5404A4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898" y="2761685"/>
            <a:ext cx="2375557" cy="16123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6A91B9-52DE-447E-8526-9817FC0BDB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5404" y="2773899"/>
            <a:ext cx="2301347" cy="1612301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8C2DA24-BBB9-403F-BD55-55FFA9C1691E}"/>
              </a:ext>
            </a:extLst>
          </p:cNvPr>
          <p:cNvSpPr/>
          <p:nvPr/>
        </p:nvSpPr>
        <p:spPr>
          <a:xfrm>
            <a:off x="2913850" y="3337568"/>
            <a:ext cx="696615" cy="5276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0023C11-AE5D-41CD-89AC-CD071EA95A2E}"/>
              </a:ext>
            </a:extLst>
          </p:cNvPr>
          <p:cNvSpPr/>
          <p:nvPr/>
        </p:nvSpPr>
        <p:spPr>
          <a:xfrm>
            <a:off x="5913145" y="3329712"/>
            <a:ext cx="696615" cy="5276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D30425-D88E-43B1-9B2D-050F1DD71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7317" y="2772590"/>
            <a:ext cx="1981200" cy="1600200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788DED09-6819-46C4-AFAE-F10A11758D4A}"/>
              </a:ext>
            </a:extLst>
          </p:cNvPr>
          <p:cNvSpPr/>
          <p:nvPr/>
        </p:nvSpPr>
        <p:spPr>
          <a:xfrm>
            <a:off x="8167721" y="3304021"/>
            <a:ext cx="696615" cy="5276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53CF9-FD20-4E11-9D49-9EDAC712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4</a:t>
            </a:fld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1155" y="4561369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Sinh thiết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83726" y="4565246"/>
            <a:ext cx="222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Nhuộm H&amp;E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53303" y="4561369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Quan sát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413786" y="4561369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Phân loại</a:t>
            </a:r>
          </a:p>
        </p:txBody>
      </p:sp>
    </p:spTree>
    <p:extLst>
      <p:ext uri="{BB962C8B-B14F-4D97-AF65-F5344CB8AC3E}">
        <p14:creationId xmlns:p14="http://schemas.microsoft.com/office/powerpoint/2010/main" val="214803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4000" y="135414"/>
            <a:ext cx="61132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Tổng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về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ung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thư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vú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F759A4-64A2-4DE7-B875-E4A795A28E18}"/>
              </a:ext>
            </a:extLst>
          </p:cNvPr>
          <p:cNvSpPr txBox="1">
            <a:spLocks/>
          </p:cNvSpPr>
          <p:nvPr/>
        </p:nvSpPr>
        <p:spPr>
          <a:xfrm>
            <a:off x="452487" y="3260817"/>
            <a:ext cx="3157979" cy="4626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Ø"/>
            </a:pP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D882F39-7C3F-4F14-B5AE-8B6FEA338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99" y="1076258"/>
            <a:ext cx="10506031" cy="851049"/>
          </a:xfrm>
        </p:spPr>
        <p:txBody>
          <a:bodyPr>
            <a:no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it-IT" sz="2600">
                <a:latin typeface="Arial" panose="020B0604020202020204" pitchFamily="34" charset="0"/>
                <a:cs typeface="Arial" panose="020B0604020202020204" pitchFamily="34" charset="0"/>
              </a:rPr>
              <a:t>Normal tissue, Benign lesion, In Situ Carcinoma và Invasive Carcinoma</a:t>
            </a:r>
            <a:r>
              <a:rPr lang="it-IT" sz="2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.</a:t>
            </a: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590AA8-5235-4A8E-A656-BCB17AEF7409}"/>
              </a:ext>
            </a:extLst>
          </p:cNvPr>
          <p:cNvSpPr txBox="1">
            <a:spLocks/>
          </p:cNvSpPr>
          <p:nvPr/>
        </p:nvSpPr>
        <p:spPr>
          <a:xfrm>
            <a:off x="452487" y="2116756"/>
            <a:ext cx="6360666" cy="6621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ü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1.Mô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(Normal).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9AC45B4-C529-49AA-8AEA-1C2D94DFE3F8}"/>
              </a:ext>
            </a:extLst>
          </p:cNvPr>
          <p:cNvSpPr txBox="1">
            <a:spLocks/>
          </p:cNvSpPr>
          <p:nvPr/>
        </p:nvSpPr>
        <p:spPr>
          <a:xfrm>
            <a:off x="452487" y="4920915"/>
            <a:ext cx="5625375" cy="6556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ü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4.Mô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ác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xâm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lấn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t-IT" sz="2600">
                <a:latin typeface="Arial" panose="020B0604020202020204" pitchFamily="34" charset="0"/>
                <a:cs typeface="Arial" panose="020B0604020202020204" pitchFamily="34" charset="0"/>
              </a:rPr>
              <a:t>Invasive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2096883-A4EE-4F63-AD3E-A0A4E6102A89}"/>
              </a:ext>
            </a:extLst>
          </p:cNvPr>
          <p:cNvSpPr txBox="1">
            <a:spLocks/>
          </p:cNvSpPr>
          <p:nvPr/>
        </p:nvSpPr>
        <p:spPr>
          <a:xfrm>
            <a:off x="421064" y="4029877"/>
            <a:ext cx="5404616" cy="700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ü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3.Mô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ác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chỗ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(In Situ).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10747F0-88BD-413B-8CA8-7452045F431D}"/>
              </a:ext>
            </a:extLst>
          </p:cNvPr>
          <p:cNvSpPr txBox="1">
            <a:spLocks/>
          </p:cNvSpPr>
          <p:nvPr/>
        </p:nvSpPr>
        <p:spPr>
          <a:xfrm>
            <a:off x="452487" y="3141994"/>
            <a:ext cx="6728311" cy="5814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Wingdings" panose="05000000000000000000" pitchFamily="2" charset="2"/>
              <a:buChar char="ü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2.Mô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lạ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lành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(Benign).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92B49-2832-4D8A-9E53-74B97486F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658" y="2372587"/>
            <a:ext cx="2352111" cy="13900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B22B51-BC45-4E87-B052-F7FA6C9BCF1F}"/>
              </a:ext>
            </a:extLst>
          </p:cNvPr>
          <p:cNvSpPr/>
          <p:nvPr/>
        </p:nvSpPr>
        <p:spPr>
          <a:xfrm>
            <a:off x="319451" y="2124375"/>
            <a:ext cx="5506229" cy="375405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73D6BC5-ADEB-469E-8A1A-4B9EB5339D27}"/>
              </a:ext>
            </a:extLst>
          </p:cNvPr>
          <p:cNvSpPr/>
          <p:nvPr/>
        </p:nvSpPr>
        <p:spPr>
          <a:xfrm>
            <a:off x="5958716" y="2116756"/>
            <a:ext cx="5913833" cy="3754059"/>
          </a:xfrm>
          <a:prstGeom prst="round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A7E50-6F41-471E-BC1C-A16A0149CF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2366115"/>
            <a:ext cx="2262433" cy="1396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CD63A-7C82-4E2C-94E5-091FE505C3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9658" y="4187920"/>
            <a:ext cx="2351724" cy="12575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4C08D9-2ECC-4326-A4BD-5A0594CE3E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702" y="4215174"/>
            <a:ext cx="2284732" cy="1230339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B7EF8506-2ABA-4DFF-98F3-BBD1E7FC680D}"/>
              </a:ext>
            </a:extLst>
          </p:cNvPr>
          <p:cNvSpPr txBox="1">
            <a:spLocks/>
          </p:cNvSpPr>
          <p:nvPr/>
        </p:nvSpPr>
        <p:spPr>
          <a:xfrm>
            <a:off x="7413120" y="3762618"/>
            <a:ext cx="618517" cy="413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93A7538-E838-4EEC-8942-DDB73EB33797}"/>
              </a:ext>
            </a:extLst>
          </p:cNvPr>
          <p:cNvSpPr txBox="1">
            <a:spLocks/>
          </p:cNvSpPr>
          <p:nvPr/>
        </p:nvSpPr>
        <p:spPr>
          <a:xfrm>
            <a:off x="10053225" y="3761939"/>
            <a:ext cx="618517" cy="413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69E4C13-5CC5-42B6-8704-30062AE20DCB}"/>
              </a:ext>
            </a:extLst>
          </p:cNvPr>
          <p:cNvSpPr txBox="1">
            <a:spLocks/>
          </p:cNvSpPr>
          <p:nvPr/>
        </p:nvSpPr>
        <p:spPr>
          <a:xfrm>
            <a:off x="7414646" y="5445513"/>
            <a:ext cx="618517" cy="413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D515BA7-47EB-46D6-8500-1C3518AF6EBB}"/>
              </a:ext>
            </a:extLst>
          </p:cNvPr>
          <p:cNvSpPr txBox="1">
            <a:spLocks/>
          </p:cNvSpPr>
          <p:nvPr/>
        </p:nvSpPr>
        <p:spPr>
          <a:xfrm>
            <a:off x="10053225" y="5453134"/>
            <a:ext cx="618517" cy="413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C8FE5-EB64-44B6-B993-A6A9F1CD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5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99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Tổng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về học máy học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sâu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739" y="92615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527900" y="2534516"/>
            <a:ext cx="6539880" cy="18672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F27BEF-D46D-447E-9A25-92614B375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380" y="3342717"/>
            <a:ext cx="7423700" cy="2488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81C6B5-D730-47E3-8762-404622EE993B}"/>
              </a:ext>
            </a:extLst>
          </p:cNvPr>
          <p:cNvSpPr txBox="1"/>
          <p:nvPr/>
        </p:nvSpPr>
        <p:spPr>
          <a:xfrm>
            <a:off x="876016" y="1603945"/>
            <a:ext cx="4003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máy [4]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A3686B-59B5-4921-9470-B1CC3CA146F1}"/>
              </a:ext>
            </a:extLst>
          </p:cNvPr>
          <p:cNvSpPr txBox="1"/>
          <p:nvPr/>
        </p:nvSpPr>
        <p:spPr>
          <a:xfrm>
            <a:off x="6096000" y="1648711"/>
            <a:ext cx="400382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sâu [5]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E85301-B916-4E9C-8F16-C99CAC8547D1}"/>
              </a:ext>
            </a:extLst>
          </p:cNvPr>
          <p:cNvSpPr txBox="1"/>
          <p:nvPr/>
        </p:nvSpPr>
        <p:spPr>
          <a:xfrm>
            <a:off x="859831" y="970596"/>
            <a:ext cx="846518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sâu</a:t>
            </a: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87834-CBEF-4D72-B8F6-F6F132A47765}"/>
              </a:ext>
            </a:extLst>
          </p:cNvPr>
          <p:cNvSpPr txBox="1"/>
          <p:nvPr/>
        </p:nvSpPr>
        <p:spPr>
          <a:xfrm>
            <a:off x="859831" y="2281644"/>
            <a:ext cx="2769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CNN [6]</a:t>
            </a:r>
            <a:endParaRPr lang="en-US" sz="260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DBEAAD1-1CB5-451F-AE6B-5C82F5C4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6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77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3415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Tổng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về học máy,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học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sâu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391780" y="1088630"/>
            <a:ext cx="6539880" cy="105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 trúc  của CNN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740B9-0B52-43C1-97AD-1A96C0F5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7</a:t>
            </a:fld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0B31B0-B388-4583-A406-61DCE17CA470}"/>
              </a:ext>
            </a:extLst>
          </p:cNvPr>
          <p:cNvSpPr txBox="1"/>
          <p:nvPr/>
        </p:nvSpPr>
        <p:spPr>
          <a:xfrm>
            <a:off x="1094194" y="2194540"/>
            <a:ext cx="96580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Lớp đầu vào			- Input 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EED7F8-A4B3-424B-8616-5A55C204A2AD}"/>
              </a:ext>
            </a:extLst>
          </p:cNvPr>
          <p:cNvSpPr txBox="1"/>
          <p:nvPr/>
        </p:nvSpPr>
        <p:spPr>
          <a:xfrm>
            <a:off x="1094194" y="3243526"/>
            <a:ext cx="96580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Lớp đầu ra			- Output Layer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8688C-95FD-48D4-A19E-68EC0158C8AC}"/>
              </a:ext>
            </a:extLst>
          </p:cNvPr>
          <p:cNvSpPr txBox="1"/>
          <p:nvPr/>
        </p:nvSpPr>
        <p:spPr>
          <a:xfrm>
            <a:off x="1094194" y="4389524"/>
            <a:ext cx="96580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Lớp ẩn				- Hidden Layer</a:t>
            </a:r>
          </a:p>
        </p:txBody>
      </p:sp>
    </p:spTree>
    <p:extLst>
      <p:ext uri="{BB962C8B-B14F-4D97-AF65-F5344CB8AC3E}">
        <p14:creationId xmlns:p14="http://schemas.microsoft.com/office/powerpoint/2010/main" val="239446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3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Tổng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về học máy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học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sâu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391780" y="1088630"/>
            <a:ext cx="6539880" cy="10553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 có 4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lớp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[7]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sz="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4674" y="1759212"/>
            <a:ext cx="9120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Lớp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tích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chập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			– Convolutional Layer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04126-41ED-4024-B116-F6BCA6A18B88}"/>
              </a:ext>
            </a:extLst>
          </p:cNvPr>
          <p:cNvSpPr txBox="1"/>
          <p:nvPr/>
        </p:nvSpPr>
        <p:spPr>
          <a:xfrm>
            <a:off x="1124674" y="2616956"/>
            <a:ext cx="965806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Lớp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giảm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kích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thước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		– Pooling Layer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06EB0-4AD0-40C7-B02E-43C296EBD68A}"/>
              </a:ext>
            </a:extLst>
          </p:cNvPr>
          <p:cNvSpPr txBox="1"/>
          <p:nvPr/>
        </p:nvSpPr>
        <p:spPr>
          <a:xfrm>
            <a:off x="1124673" y="3504883"/>
            <a:ext cx="9276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Lớp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chuẩn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hóa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			–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Normalizational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Layer 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D1F662-5293-405F-B9C4-03B2080DA3BA}"/>
              </a:ext>
            </a:extLst>
          </p:cNvPr>
          <p:cNvSpPr txBox="1"/>
          <p:nvPr/>
        </p:nvSpPr>
        <p:spPr>
          <a:xfrm>
            <a:off x="1124673" y="4393256"/>
            <a:ext cx="8992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Lớp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kết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nối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đầy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600">
                <a:latin typeface="Arial" panose="020B0604020202020204" pitchFamily="34" charset="0"/>
                <a:cs typeface="Arial" panose="020B0604020202020204" pitchFamily="34" charset="0"/>
              </a:rPr>
              <a:t>		– Fully Connected Layer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740B9-0B52-43C1-97AD-1A96C0F5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8</a:t>
            </a:fld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5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500E5F6-7B01-4C96-949F-5C5D49277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4401"/>
            <a:ext cx="12192000" cy="102469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D16050-502B-444D-BB40-A13A6D835EBC}"/>
              </a:ext>
            </a:extLst>
          </p:cNvPr>
          <p:cNvCxnSpPr>
            <a:cxnSpLocks/>
          </p:cNvCxnSpPr>
          <p:nvPr/>
        </p:nvCxnSpPr>
        <p:spPr>
          <a:xfrm>
            <a:off x="0" y="948377"/>
            <a:ext cx="12192000" cy="0"/>
          </a:xfrm>
          <a:prstGeom prst="line">
            <a:avLst/>
          </a:prstGeom>
          <a:ln w="603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2" descr="Phòng Truyền thông">
            <a:extLst>
              <a:ext uri="{FF2B5EF4-FFF2-40B4-BE49-F238E27FC236}">
                <a16:creationId xmlns:a16="http://schemas.microsoft.com/office/drawing/2014/main" id="{A602B305-1E58-4F48-B9C9-DE1D7B353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4" y="18902"/>
            <a:ext cx="791852" cy="8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hoa Đào tạo Chất lượng cao">
            <a:extLst>
              <a:ext uri="{FF2B5EF4-FFF2-40B4-BE49-F238E27FC236}">
                <a16:creationId xmlns:a16="http://schemas.microsoft.com/office/drawing/2014/main" id="{7E2274C8-2E1D-49B7-9B17-C69743AF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074" y="39888"/>
            <a:ext cx="791852" cy="79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B0343-8F49-4912-BB4F-E588F90F8E40}"/>
              </a:ext>
            </a:extLst>
          </p:cNvPr>
          <p:cNvSpPr txBox="1"/>
          <p:nvPr/>
        </p:nvSpPr>
        <p:spPr>
          <a:xfrm>
            <a:off x="1523999" y="135414"/>
            <a:ext cx="85169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II.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Tổng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quan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về học máy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học</a:t>
            </a:r>
            <a:r>
              <a:rPr lang="en-US" sz="4000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b="1" err="1">
                <a:solidFill>
                  <a:schemeClr val="accent1">
                    <a:lumMod val="75000"/>
                  </a:schemeClr>
                </a:solidFill>
              </a:rPr>
              <a:t>sâu</a:t>
            </a:r>
            <a:endParaRPr lang="en-US" sz="40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National Breast Cancer Foundation vector logo - National Breast Cancer  Foundation logo vector free download">
            <a:extLst>
              <a:ext uri="{FF2B5EF4-FFF2-40B4-BE49-F238E27FC236}">
                <a16:creationId xmlns:a16="http://schemas.microsoft.com/office/drawing/2014/main" id="{0CB6C996-C10A-4210-A533-EA9C65D5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73" y="984739"/>
            <a:ext cx="2058971" cy="20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ED2C339-75B1-49B2-927B-AE40C813EA67}"/>
              </a:ext>
            </a:extLst>
          </p:cNvPr>
          <p:cNvSpPr txBox="1">
            <a:spLocks/>
          </p:cNvSpPr>
          <p:nvPr/>
        </p:nvSpPr>
        <p:spPr>
          <a:xfrm>
            <a:off x="266841" y="1217415"/>
            <a:ext cx="6874187" cy="5902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Xception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27BD45-DF51-40A7-97E0-818BC5EEF31B}"/>
              </a:ext>
            </a:extLst>
          </p:cNvPr>
          <p:cNvSpPr txBox="1"/>
          <p:nvPr/>
        </p:nvSpPr>
        <p:spPr>
          <a:xfrm>
            <a:off x="923826" y="2274612"/>
            <a:ext cx="3717843" cy="3338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7710" marR="307340" indent="-457200" algn="just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2600">
                <a:effectLst/>
                <a:ea typeface="Calibri" panose="020F0502020204030204" pitchFamily="34" charset="0"/>
              </a:rPr>
              <a:t>Xception</a:t>
            </a:r>
          </a:p>
          <a:p>
            <a:pPr marL="270510" marR="307340" algn="just">
              <a:lnSpc>
                <a:spcPct val="115000"/>
              </a:lnSpc>
              <a:spcAft>
                <a:spcPts val="800"/>
              </a:spcAft>
            </a:pPr>
            <a:r>
              <a:rPr lang="en-US" sz="2600">
                <a:effectLst/>
                <a:ea typeface="Calibri" panose="020F0502020204030204" pitchFamily="34" charset="0"/>
              </a:rPr>
              <a:t>	</a:t>
            </a:r>
          </a:p>
          <a:p>
            <a:pPr marL="727710" marR="307340" indent="-457200" algn="just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2600">
                <a:ea typeface="Calibri" panose="020F0502020204030204" pitchFamily="34" charset="0"/>
              </a:rPr>
              <a:t>DenseNet121</a:t>
            </a:r>
          </a:p>
          <a:p>
            <a:pPr marL="270510" marR="307340" algn="just">
              <a:lnSpc>
                <a:spcPct val="115000"/>
              </a:lnSpc>
              <a:spcAft>
                <a:spcPts val="800"/>
              </a:spcAft>
            </a:pPr>
            <a:endParaRPr lang="en-US" sz="2600">
              <a:ea typeface="Calibri" panose="020F0502020204030204" pitchFamily="34" charset="0"/>
            </a:endParaRPr>
          </a:p>
          <a:p>
            <a:pPr marL="727710" marR="307340" indent="-457200" algn="just">
              <a:lnSpc>
                <a:spcPct val="115000"/>
              </a:lnSpc>
              <a:spcAft>
                <a:spcPts val="800"/>
              </a:spcAft>
              <a:buFontTx/>
              <a:buChar char="-"/>
            </a:pPr>
            <a:r>
              <a:rPr lang="en-US" sz="2600">
                <a:effectLst/>
                <a:ea typeface="Calibri" panose="020F0502020204030204" pitchFamily="34" charset="0"/>
              </a:rPr>
              <a:t>DensetNet201</a:t>
            </a:r>
          </a:p>
          <a:p>
            <a:pPr marL="270510" marR="307340" indent="269875" algn="just">
              <a:lnSpc>
                <a:spcPct val="115000"/>
              </a:lnSpc>
              <a:spcAft>
                <a:spcPts val="800"/>
              </a:spcAft>
            </a:pPr>
            <a:endParaRPr lang="en-US" sz="2600">
              <a:effectLst/>
              <a:ea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249D92-EC1B-43E0-B348-A92CAD4FE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AB6BC-FDB4-4FE8-A9A7-08099B318959}" type="slidenum">
              <a:rPr lang="en-US" sz="2800" smtClean="0">
                <a:solidFill>
                  <a:srgbClr val="FF0000"/>
                </a:solidFill>
              </a:rPr>
              <a:t>9</a:t>
            </a:fld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11" name="Picture 10" descr="cnn14">
            <a:extLst>
              <a:ext uri="{FF2B5EF4-FFF2-40B4-BE49-F238E27FC236}">
                <a16:creationId xmlns:a16="http://schemas.microsoft.com/office/drawing/2014/main" id="{71904859-DC4C-4D1A-941E-AE7910D1A1E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51" y="1753871"/>
            <a:ext cx="6256223" cy="1627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6799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1214</Words>
  <Application>Microsoft Office PowerPoint</Application>
  <PresentationFormat>Widescreen</PresentationFormat>
  <Paragraphs>236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Arial Rounded MT Bold</vt:lpstr>
      <vt:lpstr>Calibri</vt:lpstr>
      <vt:lpstr>Calibri Light</vt:lpstr>
      <vt:lpstr>Wingdings</vt:lpstr>
      <vt:lpstr>Office Theme</vt:lpstr>
      <vt:lpstr>BÁO CÁO TIỂU LUẬN CHUYÊN NGÀNH</vt:lpstr>
      <vt:lpstr>Nội dung thực hiện:</vt:lpstr>
      <vt:lpstr> Ung thư vú: phổ biến và tỷ lệ tử vong cao nhất ở phụ nữ trên toàn thế giới. [1]</vt:lpstr>
      <vt:lpstr>Hình ảnh mô bệnh học có vai trò quan trọng trong việc chuẩn đoán giai đoạn bệnh.</vt:lpstr>
      <vt:lpstr>Có 4 tình trạng : Normal tissue, Benign lesion, In Situ Carcinoma và Invasive Carcinoma.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Môi trường cài đặt: </vt:lpstr>
      <vt:lpstr>Tập dữ liệu BACH 2018 [13] :</vt:lpstr>
      <vt:lpstr>Tổng bộ dữ liệu:</vt:lpstr>
      <vt:lpstr>Tham số kỹ thuật: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TIỂU LUẬN CHUYÊN NGÀNH</dc:title>
  <dc:creator>duy nguyen</dc:creator>
  <cp:lastModifiedBy>Phạm Việt</cp:lastModifiedBy>
  <cp:revision>57</cp:revision>
  <dcterms:created xsi:type="dcterms:W3CDTF">2020-12-28T01:18:57Z</dcterms:created>
  <dcterms:modified xsi:type="dcterms:W3CDTF">2021-01-06T04:24:33Z</dcterms:modified>
</cp:coreProperties>
</file>